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78" r:id="rId4"/>
    <p:sldId id="279" r:id="rId5"/>
    <p:sldId id="263" r:id="rId6"/>
    <p:sldId id="268" r:id="rId7"/>
    <p:sldId id="264" r:id="rId8"/>
    <p:sldId id="271" r:id="rId9"/>
    <p:sldId id="267" r:id="rId10"/>
    <p:sldId id="269" r:id="rId11"/>
    <p:sldId id="272" r:id="rId12"/>
    <p:sldId id="277" r:id="rId13"/>
    <p:sldId id="276" r:id="rId14"/>
    <p:sldId id="274" r:id="rId15"/>
    <p:sldId id="273" r:id="rId16"/>
    <p:sldId id="275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83243" autoAdjust="0"/>
  </p:normalViewPr>
  <p:slideViewPr>
    <p:cSldViewPr>
      <p:cViewPr varScale="1">
        <p:scale>
          <a:sx n="105" d="100"/>
          <a:sy n="105" d="100"/>
        </p:scale>
        <p:origin x="-17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E939E3-AED5-6A4B-8CD7-C794FF2E1BD2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E3B0C2-1F09-B54E-AFEE-470CE0314E1B}">
      <dgm:prSet/>
      <dgm:spPr/>
      <dgm:t>
        <a:bodyPr/>
        <a:lstStyle/>
        <a:p>
          <a:pPr rtl="0"/>
          <a:r>
            <a:rPr lang="ru-RU" dirty="0" smtClean="0"/>
            <a:t>Управление предприятием </a:t>
          </a:r>
          <a:endParaRPr lang="ru-RU" dirty="0"/>
        </a:p>
      </dgm:t>
    </dgm:pt>
    <dgm:pt modelId="{605246B3-B972-8D45-9019-D40ED12331A2}" type="parTrans" cxnId="{7BC1B2C9-B76C-E64B-A63E-BCD9314194CC}">
      <dgm:prSet/>
      <dgm:spPr/>
      <dgm:t>
        <a:bodyPr/>
        <a:lstStyle/>
        <a:p>
          <a:endParaRPr lang="ru-RU"/>
        </a:p>
      </dgm:t>
    </dgm:pt>
    <dgm:pt modelId="{4792D986-E298-2245-903F-27603585A65A}" type="sibTrans" cxnId="{7BC1B2C9-B76C-E64B-A63E-BCD9314194CC}">
      <dgm:prSet/>
      <dgm:spPr/>
      <dgm:t>
        <a:bodyPr/>
        <a:lstStyle/>
        <a:p>
          <a:endParaRPr lang="ru-RU"/>
        </a:p>
      </dgm:t>
    </dgm:pt>
    <dgm:pt modelId="{1C046333-7DB8-B44F-A6D2-900C0B9E24C0}">
      <dgm:prSet/>
      <dgm:spPr/>
      <dgm:t>
        <a:bodyPr/>
        <a:lstStyle/>
        <a:p>
          <a:r>
            <a:rPr lang="ru-RU" dirty="0" smtClean="0"/>
            <a:t>Сложность организации</a:t>
          </a:r>
          <a:endParaRPr lang="ru-RU" dirty="0"/>
        </a:p>
      </dgm:t>
    </dgm:pt>
    <dgm:pt modelId="{25F72C0D-5B70-0448-AF22-430A35D3DBCF}" type="parTrans" cxnId="{2514C317-002C-8241-8E72-C2CC95E6C37A}">
      <dgm:prSet/>
      <dgm:spPr/>
      <dgm:t>
        <a:bodyPr/>
        <a:lstStyle/>
        <a:p>
          <a:endParaRPr lang="ru-RU"/>
        </a:p>
      </dgm:t>
    </dgm:pt>
    <dgm:pt modelId="{ADA48CD3-D87F-F647-8057-5A92A16D2038}" type="sibTrans" cxnId="{2514C317-002C-8241-8E72-C2CC95E6C37A}">
      <dgm:prSet/>
      <dgm:spPr/>
      <dgm:t>
        <a:bodyPr/>
        <a:lstStyle/>
        <a:p>
          <a:endParaRPr lang="ru-RU"/>
        </a:p>
      </dgm:t>
    </dgm:pt>
    <dgm:pt modelId="{75AAAE52-6819-BB4C-A9AE-107B2B544B57}">
      <dgm:prSet/>
      <dgm:spPr/>
      <dgm:t>
        <a:bodyPr/>
        <a:lstStyle/>
        <a:p>
          <a:r>
            <a:rPr lang="ru-RU" dirty="0" smtClean="0"/>
            <a:t>Архитектура</a:t>
          </a:r>
          <a:endParaRPr lang="ru-RU" dirty="0"/>
        </a:p>
      </dgm:t>
    </dgm:pt>
    <dgm:pt modelId="{69A5BC3E-76F8-8A40-9D2C-BD6F826912D0}" type="parTrans" cxnId="{335F9D43-6363-274A-81F9-AD39A27194C2}">
      <dgm:prSet/>
      <dgm:spPr/>
      <dgm:t>
        <a:bodyPr/>
        <a:lstStyle/>
        <a:p>
          <a:endParaRPr lang="ru-RU"/>
        </a:p>
      </dgm:t>
    </dgm:pt>
    <dgm:pt modelId="{6FFEB285-60A6-AE4D-BD90-6ECD7DE13A3C}" type="sibTrans" cxnId="{335F9D43-6363-274A-81F9-AD39A27194C2}">
      <dgm:prSet/>
      <dgm:spPr/>
      <dgm:t>
        <a:bodyPr/>
        <a:lstStyle/>
        <a:p>
          <a:endParaRPr lang="ru-RU"/>
        </a:p>
      </dgm:t>
    </dgm:pt>
    <dgm:pt modelId="{BB70EE0D-F332-1A4C-A13A-BF57034DA22A}" type="pres">
      <dgm:prSet presAssocID="{5CE939E3-AED5-6A4B-8CD7-C794FF2E1B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96B942-1F0E-F040-9D35-12F89B275B42}" type="pres">
      <dgm:prSet presAssocID="{75AAAE52-6819-BB4C-A9AE-107B2B544B57}" presName="boxAndChildren" presStyleCnt="0"/>
      <dgm:spPr/>
    </dgm:pt>
    <dgm:pt modelId="{C4E01C59-A418-BA49-9310-F5344B931832}" type="pres">
      <dgm:prSet presAssocID="{75AAAE52-6819-BB4C-A9AE-107B2B544B57}" presName="parentTextBox" presStyleLbl="node1" presStyleIdx="0" presStyleCnt="3"/>
      <dgm:spPr/>
      <dgm:t>
        <a:bodyPr/>
        <a:lstStyle/>
        <a:p>
          <a:endParaRPr lang="ru-RU"/>
        </a:p>
      </dgm:t>
    </dgm:pt>
    <dgm:pt modelId="{FE78A52B-0825-E543-9115-1E46A9F1CA3D}" type="pres">
      <dgm:prSet presAssocID="{ADA48CD3-D87F-F647-8057-5A92A16D2038}" presName="sp" presStyleCnt="0"/>
      <dgm:spPr/>
    </dgm:pt>
    <dgm:pt modelId="{7D41F1EA-5DDA-B34A-82C8-D7552DB64BA6}" type="pres">
      <dgm:prSet presAssocID="{1C046333-7DB8-B44F-A6D2-900C0B9E24C0}" presName="arrowAndChildren" presStyleCnt="0"/>
      <dgm:spPr/>
    </dgm:pt>
    <dgm:pt modelId="{B283CAFA-D4A8-3341-8F42-218300391496}" type="pres">
      <dgm:prSet presAssocID="{1C046333-7DB8-B44F-A6D2-900C0B9E24C0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FAD98F40-1097-FC43-854B-D7097FAF1B47}" type="pres">
      <dgm:prSet presAssocID="{4792D986-E298-2245-903F-27603585A65A}" presName="sp" presStyleCnt="0"/>
      <dgm:spPr/>
    </dgm:pt>
    <dgm:pt modelId="{7AB690F4-40E6-E54E-A80C-4A5008FE4698}" type="pres">
      <dgm:prSet presAssocID="{C7E3B0C2-1F09-B54E-AFEE-470CE0314E1B}" presName="arrowAndChildren" presStyleCnt="0"/>
      <dgm:spPr/>
    </dgm:pt>
    <dgm:pt modelId="{CA641643-7476-9B49-81AC-24CC7AC6068F}" type="pres">
      <dgm:prSet presAssocID="{C7E3B0C2-1F09-B54E-AFEE-470CE0314E1B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0D50F4D3-E4C4-7840-B95E-DA7EC91E0A5C}" type="presOf" srcId="{C7E3B0C2-1F09-B54E-AFEE-470CE0314E1B}" destId="{CA641643-7476-9B49-81AC-24CC7AC6068F}" srcOrd="0" destOrd="0" presId="urn:microsoft.com/office/officeart/2005/8/layout/process4"/>
    <dgm:cxn modelId="{C87E5FEA-9F93-7945-BAB6-B2777EAEDD9A}" type="presOf" srcId="{5CE939E3-AED5-6A4B-8CD7-C794FF2E1BD2}" destId="{BB70EE0D-F332-1A4C-A13A-BF57034DA22A}" srcOrd="0" destOrd="0" presId="urn:microsoft.com/office/officeart/2005/8/layout/process4"/>
    <dgm:cxn modelId="{4EC8FDFC-5BF1-2442-B60E-7D2B9EFE4E98}" type="presOf" srcId="{75AAAE52-6819-BB4C-A9AE-107B2B544B57}" destId="{C4E01C59-A418-BA49-9310-F5344B931832}" srcOrd="0" destOrd="0" presId="urn:microsoft.com/office/officeart/2005/8/layout/process4"/>
    <dgm:cxn modelId="{335F9D43-6363-274A-81F9-AD39A27194C2}" srcId="{5CE939E3-AED5-6A4B-8CD7-C794FF2E1BD2}" destId="{75AAAE52-6819-BB4C-A9AE-107B2B544B57}" srcOrd="2" destOrd="0" parTransId="{69A5BC3E-76F8-8A40-9D2C-BD6F826912D0}" sibTransId="{6FFEB285-60A6-AE4D-BD90-6ECD7DE13A3C}"/>
    <dgm:cxn modelId="{7BC1B2C9-B76C-E64B-A63E-BCD9314194CC}" srcId="{5CE939E3-AED5-6A4B-8CD7-C794FF2E1BD2}" destId="{C7E3B0C2-1F09-B54E-AFEE-470CE0314E1B}" srcOrd="0" destOrd="0" parTransId="{605246B3-B972-8D45-9019-D40ED12331A2}" sibTransId="{4792D986-E298-2245-903F-27603585A65A}"/>
    <dgm:cxn modelId="{5F706D43-2B0E-CF4E-B093-CFDDAC0523A9}" type="presOf" srcId="{1C046333-7DB8-B44F-A6D2-900C0B9E24C0}" destId="{B283CAFA-D4A8-3341-8F42-218300391496}" srcOrd="0" destOrd="0" presId="urn:microsoft.com/office/officeart/2005/8/layout/process4"/>
    <dgm:cxn modelId="{2514C317-002C-8241-8E72-C2CC95E6C37A}" srcId="{5CE939E3-AED5-6A4B-8CD7-C794FF2E1BD2}" destId="{1C046333-7DB8-B44F-A6D2-900C0B9E24C0}" srcOrd="1" destOrd="0" parTransId="{25F72C0D-5B70-0448-AF22-430A35D3DBCF}" sibTransId="{ADA48CD3-D87F-F647-8057-5A92A16D2038}"/>
    <dgm:cxn modelId="{02C80EEA-1F70-E649-9A7A-D6A11F25E54D}" type="presParOf" srcId="{BB70EE0D-F332-1A4C-A13A-BF57034DA22A}" destId="{4D96B942-1F0E-F040-9D35-12F89B275B42}" srcOrd="0" destOrd="0" presId="urn:microsoft.com/office/officeart/2005/8/layout/process4"/>
    <dgm:cxn modelId="{362D447C-C4E9-F745-8ED0-BDD21093454A}" type="presParOf" srcId="{4D96B942-1F0E-F040-9D35-12F89B275B42}" destId="{C4E01C59-A418-BA49-9310-F5344B931832}" srcOrd="0" destOrd="0" presId="urn:microsoft.com/office/officeart/2005/8/layout/process4"/>
    <dgm:cxn modelId="{98F02928-242D-2B40-85E6-CC830A0D9F1D}" type="presParOf" srcId="{BB70EE0D-F332-1A4C-A13A-BF57034DA22A}" destId="{FE78A52B-0825-E543-9115-1E46A9F1CA3D}" srcOrd="1" destOrd="0" presId="urn:microsoft.com/office/officeart/2005/8/layout/process4"/>
    <dgm:cxn modelId="{8802EB09-CE42-7E41-87A6-3B8CC65789AA}" type="presParOf" srcId="{BB70EE0D-F332-1A4C-A13A-BF57034DA22A}" destId="{7D41F1EA-5DDA-B34A-82C8-D7552DB64BA6}" srcOrd="2" destOrd="0" presId="urn:microsoft.com/office/officeart/2005/8/layout/process4"/>
    <dgm:cxn modelId="{EA7C36E3-E9B4-1746-B503-D3E2791B278F}" type="presParOf" srcId="{7D41F1EA-5DDA-B34A-82C8-D7552DB64BA6}" destId="{B283CAFA-D4A8-3341-8F42-218300391496}" srcOrd="0" destOrd="0" presId="urn:microsoft.com/office/officeart/2005/8/layout/process4"/>
    <dgm:cxn modelId="{C7097E35-EA05-D14D-83AF-2603C7CDCE21}" type="presParOf" srcId="{BB70EE0D-F332-1A4C-A13A-BF57034DA22A}" destId="{FAD98F40-1097-FC43-854B-D7097FAF1B47}" srcOrd="3" destOrd="0" presId="urn:microsoft.com/office/officeart/2005/8/layout/process4"/>
    <dgm:cxn modelId="{EFF82E5A-1FB7-E642-898A-A1C1C2A80AA8}" type="presParOf" srcId="{BB70EE0D-F332-1A4C-A13A-BF57034DA22A}" destId="{7AB690F4-40E6-E54E-A80C-4A5008FE4698}" srcOrd="4" destOrd="0" presId="urn:microsoft.com/office/officeart/2005/8/layout/process4"/>
    <dgm:cxn modelId="{07D2FEA4-ACCD-7345-BF7A-0C1126A6176E}" type="presParOf" srcId="{7AB690F4-40E6-E54E-A80C-4A5008FE4698}" destId="{CA641643-7476-9B49-81AC-24CC7AC6068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3EDE5C-6CC2-45F6-A118-B4579FA06424}" type="doc">
      <dgm:prSet loTypeId="urn:microsoft.com/office/officeart/2005/8/layout/arrow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F2D6D2-8F9D-47C5-8408-BC5AAB54B97C}">
      <dgm:prSet phldrT="[Text]" custT="1"/>
      <dgm:spPr/>
      <dgm:t>
        <a:bodyPr/>
        <a:lstStyle/>
        <a:p>
          <a:r>
            <a:rPr lang="ru-RU" sz="2500" b="1" dirty="0" smtClean="0">
              <a:solidFill>
                <a:schemeClr val="accent1">
                  <a:lumMod val="75000"/>
                </a:schemeClr>
              </a:solidFill>
            </a:rPr>
            <a:t>Операционная деятельность</a:t>
          </a:r>
          <a:r>
            <a:rPr lang="ru-RU" sz="2500" dirty="0" smtClean="0">
              <a:solidFill>
                <a:schemeClr val="accent1">
                  <a:lumMod val="75000"/>
                </a:schemeClr>
              </a:solidFill>
            </a:rPr>
            <a:t> реализуется посредством </a:t>
          </a:r>
          <a:r>
            <a:rPr lang="ru-RU" sz="2500" b="1" dirty="0" smtClean="0">
              <a:solidFill>
                <a:schemeClr val="accent1">
                  <a:lumMod val="75000"/>
                </a:schemeClr>
              </a:solidFill>
            </a:rPr>
            <a:t>системы бизнес-процессов</a:t>
          </a:r>
          <a:endParaRPr lang="en-US" sz="2500" b="1" dirty="0">
            <a:solidFill>
              <a:schemeClr val="accent1">
                <a:lumMod val="75000"/>
              </a:schemeClr>
            </a:solidFill>
          </a:endParaRPr>
        </a:p>
      </dgm:t>
    </dgm:pt>
    <dgm:pt modelId="{C7AE6EF1-66E1-47B2-AB20-921B8CDE2F6C}" type="parTrans" cxnId="{15705123-7EAC-4F39-B9A2-8337AFCF4AA8}">
      <dgm:prSet/>
      <dgm:spPr/>
      <dgm:t>
        <a:bodyPr/>
        <a:lstStyle/>
        <a:p>
          <a:endParaRPr lang="en-US"/>
        </a:p>
      </dgm:t>
    </dgm:pt>
    <dgm:pt modelId="{7CEF58C4-3376-41C3-B06E-1D6EE43DF4FC}" type="sibTrans" cxnId="{15705123-7EAC-4F39-B9A2-8337AFCF4AA8}">
      <dgm:prSet/>
      <dgm:spPr/>
      <dgm:t>
        <a:bodyPr/>
        <a:lstStyle/>
        <a:p>
          <a:endParaRPr lang="en-US"/>
        </a:p>
      </dgm:t>
    </dgm:pt>
    <dgm:pt modelId="{918325ED-2135-4DFE-AA7A-5136BBFAB0B3}">
      <dgm:prSet phldrT="[Text]" custT="1"/>
      <dgm:spPr/>
      <dgm:t>
        <a:bodyPr/>
        <a:lstStyle/>
        <a:p>
          <a:r>
            <a:rPr lang="ru-RU" sz="2500" b="1" dirty="0" smtClean="0">
              <a:solidFill>
                <a:schemeClr val="accent1">
                  <a:lumMod val="75000"/>
                </a:schemeClr>
              </a:solidFill>
            </a:rPr>
            <a:t>Работа с изменениями</a:t>
          </a:r>
          <a:r>
            <a:rPr lang="ru-RU" sz="2500" dirty="0" smtClean="0">
              <a:solidFill>
                <a:schemeClr val="accent1">
                  <a:lumMod val="75000"/>
                </a:schemeClr>
              </a:solidFill>
            </a:rPr>
            <a:t> реализуется посредством </a:t>
          </a:r>
          <a:r>
            <a:rPr lang="ru-RU" sz="2500" b="1" dirty="0" smtClean="0">
              <a:solidFill>
                <a:schemeClr val="accent1">
                  <a:lumMod val="75000"/>
                </a:schemeClr>
              </a:solidFill>
            </a:rPr>
            <a:t>портфеля проектов</a:t>
          </a:r>
          <a:endParaRPr lang="en-US" sz="2500" dirty="0">
            <a:solidFill>
              <a:schemeClr val="accent1">
                <a:lumMod val="75000"/>
              </a:schemeClr>
            </a:solidFill>
          </a:endParaRPr>
        </a:p>
      </dgm:t>
    </dgm:pt>
    <dgm:pt modelId="{F553671E-C672-477C-8A36-EA823C3729D4}" type="parTrans" cxnId="{65266818-99A4-4BCB-BE49-7BDA7788FA46}">
      <dgm:prSet/>
      <dgm:spPr/>
      <dgm:t>
        <a:bodyPr/>
        <a:lstStyle/>
        <a:p>
          <a:endParaRPr lang="en-US"/>
        </a:p>
      </dgm:t>
    </dgm:pt>
    <dgm:pt modelId="{2BEAED58-D1A3-4DB8-8712-3365488BCBA6}" type="sibTrans" cxnId="{65266818-99A4-4BCB-BE49-7BDA7788FA46}">
      <dgm:prSet/>
      <dgm:spPr/>
      <dgm:t>
        <a:bodyPr/>
        <a:lstStyle/>
        <a:p>
          <a:endParaRPr lang="en-US"/>
        </a:p>
      </dgm:t>
    </dgm:pt>
    <dgm:pt modelId="{E5AB1ED3-BC81-43C1-AD86-F308FF5627D4}" type="pres">
      <dgm:prSet presAssocID="{753EDE5C-6CC2-45F6-A118-B4579FA0642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D7185-E32D-4179-8DA2-240A285528C1}" type="pres">
      <dgm:prSet presAssocID="{753EDE5C-6CC2-45F6-A118-B4579FA06424}" presName="divider" presStyleLbl="fgShp" presStyleIdx="0" presStyleCnt="1"/>
      <dgm:spPr/>
    </dgm:pt>
    <dgm:pt modelId="{12ACB435-FD3B-4680-90F8-8DC695A5BA68}" type="pres">
      <dgm:prSet presAssocID="{58F2D6D2-8F9D-47C5-8408-BC5AAB54B97C}" presName="downArrow" presStyleLbl="node1" presStyleIdx="0" presStyleCnt="2" custScaleX="131475" custLinFactNeighborX="-5137" custLinFactNeighborY="2674"/>
      <dgm:spPr/>
    </dgm:pt>
    <dgm:pt modelId="{48569CCD-BE23-4CEB-A3E8-272C4BD80AF6}" type="pres">
      <dgm:prSet presAssocID="{58F2D6D2-8F9D-47C5-8408-BC5AAB54B97C}" presName="downArrowText" presStyleLbl="revTx" presStyleIdx="0" presStyleCnt="2" custScaleX="157889" custScaleY="52116" custLinFactNeighborX="-922" custLinFactNeighborY="-13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B5EA5-5E2A-49E9-8789-3E0DA5279CBB}" type="pres">
      <dgm:prSet presAssocID="{918325ED-2135-4DFE-AA7A-5136BBFAB0B3}" presName="upArrow" presStyleLbl="node1" presStyleIdx="1" presStyleCnt="2" custScaleX="142404" custLinFactNeighborX="5464" custLinFactNeighborY="-56"/>
      <dgm:spPr/>
    </dgm:pt>
    <dgm:pt modelId="{6E7DEE8D-051B-41A2-9FB7-0483C642F735}" type="pres">
      <dgm:prSet presAssocID="{918325ED-2135-4DFE-AA7A-5136BBFAB0B3}" presName="upArrowText" presStyleLbl="revTx" presStyleIdx="1" presStyleCnt="2" custScaleX="163012" custScaleY="66931" custLinFactNeighborX="0" custLinFactNeighborY="102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266818-99A4-4BCB-BE49-7BDA7788FA46}" srcId="{753EDE5C-6CC2-45F6-A118-B4579FA06424}" destId="{918325ED-2135-4DFE-AA7A-5136BBFAB0B3}" srcOrd="1" destOrd="0" parTransId="{F553671E-C672-477C-8A36-EA823C3729D4}" sibTransId="{2BEAED58-D1A3-4DB8-8712-3365488BCBA6}"/>
    <dgm:cxn modelId="{15705123-7EAC-4F39-B9A2-8337AFCF4AA8}" srcId="{753EDE5C-6CC2-45F6-A118-B4579FA06424}" destId="{58F2D6D2-8F9D-47C5-8408-BC5AAB54B97C}" srcOrd="0" destOrd="0" parTransId="{C7AE6EF1-66E1-47B2-AB20-921B8CDE2F6C}" sibTransId="{7CEF58C4-3376-41C3-B06E-1D6EE43DF4FC}"/>
    <dgm:cxn modelId="{43DD334C-595B-4500-8B9A-33FE4C813004}" type="presOf" srcId="{58F2D6D2-8F9D-47C5-8408-BC5AAB54B97C}" destId="{48569CCD-BE23-4CEB-A3E8-272C4BD80AF6}" srcOrd="0" destOrd="0" presId="urn:microsoft.com/office/officeart/2005/8/layout/arrow3"/>
    <dgm:cxn modelId="{532B1359-D236-4B3C-A65E-8F7C93149C78}" type="presOf" srcId="{753EDE5C-6CC2-45F6-A118-B4579FA06424}" destId="{E5AB1ED3-BC81-43C1-AD86-F308FF5627D4}" srcOrd="0" destOrd="0" presId="urn:microsoft.com/office/officeart/2005/8/layout/arrow3"/>
    <dgm:cxn modelId="{532EFDDB-CDC1-4BF4-AA57-801E4380296F}" type="presOf" srcId="{918325ED-2135-4DFE-AA7A-5136BBFAB0B3}" destId="{6E7DEE8D-051B-41A2-9FB7-0483C642F735}" srcOrd="0" destOrd="0" presId="urn:microsoft.com/office/officeart/2005/8/layout/arrow3"/>
    <dgm:cxn modelId="{B90E15DE-D82D-4D59-BECB-BDD16C75E030}" type="presParOf" srcId="{E5AB1ED3-BC81-43C1-AD86-F308FF5627D4}" destId="{F97D7185-E32D-4179-8DA2-240A285528C1}" srcOrd="0" destOrd="0" presId="urn:microsoft.com/office/officeart/2005/8/layout/arrow3"/>
    <dgm:cxn modelId="{028A2C95-CB61-43F1-B4FD-0CE5FBB43CF2}" type="presParOf" srcId="{E5AB1ED3-BC81-43C1-AD86-F308FF5627D4}" destId="{12ACB435-FD3B-4680-90F8-8DC695A5BA68}" srcOrd="1" destOrd="0" presId="urn:microsoft.com/office/officeart/2005/8/layout/arrow3"/>
    <dgm:cxn modelId="{D88347DC-6EF7-4E27-A182-BB97D9EBF501}" type="presParOf" srcId="{E5AB1ED3-BC81-43C1-AD86-F308FF5627D4}" destId="{48569CCD-BE23-4CEB-A3E8-272C4BD80AF6}" srcOrd="2" destOrd="0" presId="urn:microsoft.com/office/officeart/2005/8/layout/arrow3"/>
    <dgm:cxn modelId="{2BF44D60-DACA-42A2-A3B9-3169C5889777}" type="presParOf" srcId="{E5AB1ED3-BC81-43C1-AD86-F308FF5627D4}" destId="{E32B5EA5-5E2A-49E9-8789-3E0DA5279CBB}" srcOrd="3" destOrd="0" presId="urn:microsoft.com/office/officeart/2005/8/layout/arrow3"/>
    <dgm:cxn modelId="{3D498500-09E7-4E46-AA71-79872AAE3991}" type="presParOf" srcId="{E5AB1ED3-BC81-43C1-AD86-F308FF5627D4}" destId="{6E7DEE8D-051B-41A2-9FB7-0483C642F735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01C59-A418-BA49-9310-F5344B931832}">
      <dsp:nvSpPr>
        <dsp:cNvPr id="0" name=""/>
        <dsp:cNvSpPr/>
      </dsp:nvSpPr>
      <dsp:spPr>
        <a:xfrm>
          <a:off x="0" y="3902854"/>
          <a:ext cx="8785225" cy="12810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Архитектура</a:t>
          </a:r>
          <a:endParaRPr lang="ru-RU" sz="4500" kern="1200" dirty="0"/>
        </a:p>
      </dsp:txBody>
      <dsp:txXfrm>
        <a:off x="0" y="3902854"/>
        <a:ext cx="8785225" cy="1281003"/>
      </dsp:txXfrm>
    </dsp:sp>
    <dsp:sp modelId="{B283CAFA-D4A8-3341-8F42-218300391496}">
      <dsp:nvSpPr>
        <dsp:cNvPr id="0" name=""/>
        <dsp:cNvSpPr/>
      </dsp:nvSpPr>
      <dsp:spPr>
        <a:xfrm rot="10800000">
          <a:off x="0" y="1951885"/>
          <a:ext cx="8785225" cy="1970184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Сложность организации</a:t>
          </a:r>
          <a:endParaRPr lang="ru-RU" sz="4500" kern="1200" dirty="0"/>
        </a:p>
      </dsp:txBody>
      <dsp:txXfrm rot="10800000">
        <a:off x="0" y="1951885"/>
        <a:ext cx="8785225" cy="1280166"/>
      </dsp:txXfrm>
    </dsp:sp>
    <dsp:sp modelId="{CA641643-7476-9B49-81AC-24CC7AC6068F}">
      <dsp:nvSpPr>
        <dsp:cNvPr id="0" name=""/>
        <dsp:cNvSpPr/>
      </dsp:nvSpPr>
      <dsp:spPr>
        <a:xfrm rot="10800000">
          <a:off x="0" y="916"/>
          <a:ext cx="8785225" cy="1970184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Управление предприятием </a:t>
          </a:r>
          <a:endParaRPr lang="ru-RU" sz="4500" kern="1200" dirty="0"/>
        </a:p>
      </dsp:txBody>
      <dsp:txXfrm rot="10800000">
        <a:off x="0" y="916"/>
        <a:ext cx="8785225" cy="1280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D7185-E32D-4179-8DA2-240A285528C1}">
      <dsp:nvSpPr>
        <dsp:cNvPr id="0" name=""/>
        <dsp:cNvSpPr/>
      </dsp:nvSpPr>
      <dsp:spPr>
        <a:xfrm rot="21300000">
          <a:off x="26958" y="2092369"/>
          <a:ext cx="8731058" cy="999837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12ACB435-FD3B-4680-90F8-8DC695A5BA68}">
      <dsp:nvSpPr>
        <dsp:cNvPr id="0" name=""/>
        <dsp:cNvSpPr/>
      </dsp:nvSpPr>
      <dsp:spPr>
        <a:xfrm>
          <a:off x="504051" y="314683"/>
          <a:ext cx="3465014" cy="2073830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569CCD-BE23-4CEB-A3E8-272C4BD80AF6}">
      <dsp:nvSpPr>
        <dsp:cNvPr id="0" name=""/>
        <dsp:cNvSpPr/>
      </dsp:nvSpPr>
      <dsp:spPr>
        <a:xfrm>
          <a:off x="3816432" y="227463"/>
          <a:ext cx="4438563" cy="1134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1">
                  <a:lumMod val="75000"/>
                </a:schemeClr>
              </a:solidFill>
            </a:rPr>
            <a:t>Операционная деятельность</a:t>
          </a:r>
          <a:r>
            <a:rPr lang="ru-RU" sz="2500" kern="1200" dirty="0" smtClean="0">
              <a:solidFill>
                <a:schemeClr val="accent1">
                  <a:lumMod val="75000"/>
                </a:schemeClr>
              </a:solidFill>
            </a:rPr>
            <a:t> реализуется посредством </a:t>
          </a:r>
          <a:r>
            <a:rPr lang="ru-RU" sz="2500" b="1" kern="1200" dirty="0" smtClean="0">
              <a:solidFill>
                <a:schemeClr val="accent1">
                  <a:lumMod val="75000"/>
                </a:schemeClr>
              </a:solidFill>
            </a:rPr>
            <a:t>системы бизнес-процессов</a:t>
          </a:r>
          <a:endParaRPr lang="en-US" sz="2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816432" y="227463"/>
        <a:ext cx="4438563" cy="1134837"/>
      </dsp:txXfrm>
    </dsp:sp>
    <dsp:sp modelId="{E32B5EA5-5E2A-49E9-8789-3E0DA5279CBB}">
      <dsp:nvSpPr>
        <dsp:cNvPr id="0" name=""/>
        <dsp:cNvSpPr/>
      </dsp:nvSpPr>
      <dsp:spPr>
        <a:xfrm>
          <a:off x="4680512" y="2850355"/>
          <a:ext cx="3753047" cy="2073830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E7DEE8D-051B-41A2-9FB7-0483C642F735}">
      <dsp:nvSpPr>
        <dsp:cNvPr id="0" name=""/>
        <dsp:cNvSpPr/>
      </dsp:nvSpPr>
      <dsp:spPr>
        <a:xfrm>
          <a:off x="432052" y="3589443"/>
          <a:ext cx="4582580" cy="1457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accent1">
                  <a:lumMod val="75000"/>
                </a:schemeClr>
              </a:solidFill>
            </a:rPr>
            <a:t>Работа с изменениями</a:t>
          </a:r>
          <a:r>
            <a:rPr lang="ru-RU" sz="2500" kern="1200" dirty="0" smtClean="0">
              <a:solidFill>
                <a:schemeClr val="accent1">
                  <a:lumMod val="75000"/>
                </a:schemeClr>
              </a:solidFill>
            </a:rPr>
            <a:t> реализуется посредством </a:t>
          </a:r>
          <a:r>
            <a:rPr lang="ru-RU" sz="2500" b="1" kern="1200" dirty="0" smtClean="0">
              <a:solidFill>
                <a:schemeClr val="accent1">
                  <a:lumMod val="75000"/>
                </a:schemeClr>
              </a:solidFill>
            </a:rPr>
            <a:t>портфеля проектов</a:t>
          </a:r>
          <a:endParaRPr lang="en-US" sz="2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32052" y="3589443"/>
        <a:ext cx="4582580" cy="1457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E670E-E4AE-B645-AA52-B4BEE1AB35E8}" type="datetimeFigureOut">
              <a:rPr lang="ru-RU" smtClean="0"/>
              <a:t>22.11.13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BF00D-2CB0-E542-B23E-0C1EC40A1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5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Архитектура схватывает наиболее существенное в бизнесе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BF00D-2CB0-E542-B23E-0C1EC40A1F0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46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Большое количество компаний различных сфер деятельности должны решать бизнес задачи, которые не могут быть решены за счет функционирования стандартных бизнес-процессов. </a:t>
            </a:r>
          </a:p>
          <a:p>
            <a:r>
              <a:rPr lang="ru-RU" sz="1200" dirty="0" smtClean="0"/>
              <a:t>Это предопределяет формирование и реализацию проектных решений для решения бизнес задач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BF00D-2CB0-E542-B23E-0C1EC40A1F0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59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Процессное</a:t>
            </a:r>
            <a:r>
              <a:rPr lang="ru-RU" baseline="0" dirty="0" smtClean="0"/>
              <a:t> управление регламентируется со стандартами, например, </a:t>
            </a:r>
            <a:r>
              <a:rPr lang="en-US" baseline="0" dirty="0" smtClean="0"/>
              <a:t>ISO 9001</a:t>
            </a:r>
            <a:endParaRPr lang="ru-RU" baseline="0" dirty="0" smtClean="0"/>
          </a:p>
          <a:p>
            <a:r>
              <a:rPr lang="ru-RU" baseline="0" dirty="0" smtClean="0"/>
              <a:t>Проектное управление также нуждается в </a:t>
            </a:r>
            <a:r>
              <a:rPr lang="ru-RU" baseline="0" dirty="0" err="1" smtClean="0"/>
              <a:t>регламетации</a:t>
            </a:r>
            <a:endParaRPr lang="ru-RU" baseline="0" dirty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BF00D-2CB0-E542-B23E-0C1EC40A1F0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1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BF00D-2CB0-E542-B23E-0C1EC40A1F0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9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hyperlink" Target="mailto:vector@vectorcomany.ru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hyperlink" Target="mailto:ivanov@mail.ru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 userDrawn="1"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 userDrawn="1"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 userDrawn="1"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 userDrawn="1"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 userDrawn="1"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 userDrawn="1"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 userDrawn="1"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33A-71CE-43BF-8DC0-AB77C3CEBDA0}" type="datetimeFigureOut">
              <a:rPr lang="ru-RU" smtClean="0"/>
              <a:pPr/>
              <a:t>22.11.13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9D3F-D719-4965-B950-2BCB2D6170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шаблоны для презентации 1стр 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3" Type="http://schemas.openxmlformats.org/officeDocument/2006/relationships/hyperlink" Target="mailto:info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323528" y="1700808"/>
            <a:ext cx="8389069" cy="8640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2500" dirty="0" smtClean="0">
                <a:solidFill>
                  <a:schemeClr val="tx2"/>
                </a:solidFill>
                <a:ea typeface="+mn-ea"/>
                <a:cs typeface="+mn-cs"/>
              </a:rPr>
              <a:t>Процессное </a:t>
            </a:r>
            <a:r>
              <a:rPr lang="ru-RU" sz="2500" dirty="0">
                <a:solidFill>
                  <a:schemeClr val="tx2"/>
                </a:solidFill>
                <a:ea typeface="+mn-ea"/>
                <a:cs typeface="+mn-cs"/>
              </a:rPr>
              <a:t>и проектное управление в бизнес архитектуре предприятия</a:t>
            </a:r>
          </a:p>
          <a:p>
            <a:pPr eaLnBrk="1" hangingPunct="1"/>
            <a:endParaRPr lang="ru-RU" sz="3200" cap="none" dirty="0" smtClean="0">
              <a:solidFill>
                <a:schemeClr val="tx2"/>
              </a:solidFill>
            </a:endParaRPr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395536" y="2492896"/>
            <a:ext cx="1503363" cy="3600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Докладчики</a:t>
            </a:r>
          </a:p>
        </p:txBody>
      </p:sp>
      <p:sp>
        <p:nvSpPr>
          <p:cNvPr id="17" name="Объект 4"/>
          <p:cNvSpPr>
            <a:spLocks noGrp="1"/>
          </p:cNvSpPr>
          <p:nvPr/>
        </p:nvSpPr>
        <p:spPr>
          <a:xfrm>
            <a:off x="395536" y="3068960"/>
            <a:ext cx="8136904" cy="57606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Зав. кафедрой ИСЭМ </a:t>
            </a:r>
            <a:r>
              <a:rPr lang="ru-RU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СПбГПУ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д.э.н.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ru-RU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проф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генеральный директор </a:t>
            </a:r>
          </a:p>
          <a:p>
            <a:pPr marL="0" indent="0" eaLnBrk="1" hangingPunct="1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НП «Ассоциация бизнес архитекторов»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Объект 5"/>
          <p:cNvSpPr>
            <a:spLocks noGrp="1"/>
          </p:cNvSpPr>
          <p:nvPr/>
        </p:nvSpPr>
        <p:spPr>
          <a:xfrm>
            <a:off x="467544" y="5661248"/>
            <a:ext cx="8064896" cy="50405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@businessarchitecture.pro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www.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businessarchitecture.pro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бъект 3"/>
          <p:cNvSpPr>
            <a:spLocks noGrp="1"/>
          </p:cNvSpPr>
          <p:nvPr/>
        </p:nvSpPr>
        <p:spPr bwMode="auto">
          <a:xfrm>
            <a:off x="395536" y="3717032"/>
            <a:ext cx="4752528" cy="3343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2"/>
                </a:solidFill>
              </a:rPr>
              <a:t>Антипин Антон Романович</a:t>
            </a:r>
            <a:endParaRPr lang="ru-RU" sz="2000" dirty="0" smtClean="0"/>
          </a:p>
        </p:txBody>
      </p:sp>
      <p:sp>
        <p:nvSpPr>
          <p:cNvPr id="8" name="Объект 4"/>
          <p:cNvSpPr>
            <a:spLocks noGrp="1"/>
          </p:cNvSpPr>
          <p:nvPr/>
        </p:nvSpPr>
        <p:spPr>
          <a:xfrm>
            <a:off x="395536" y="4077072"/>
            <a:ext cx="8208912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Ген. Директор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Business Set,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Управляющий партнер 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НП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«Ассоциация бизнес архитекторов 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Объект 3"/>
          <p:cNvSpPr>
            <a:spLocks noGrp="1"/>
          </p:cNvSpPr>
          <p:nvPr/>
        </p:nvSpPr>
        <p:spPr bwMode="auto">
          <a:xfrm>
            <a:off x="395536" y="4653136"/>
            <a:ext cx="4680520" cy="36004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2"/>
                </a:solidFill>
              </a:rPr>
              <a:t>Лёвина </a:t>
            </a:r>
            <a:r>
              <a:rPr lang="ru-RU" sz="2000" dirty="0" smtClean="0">
                <a:solidFill>
                  <a:schemeClr val="tx2"/>
                </a:solidFill>
              </a:rPr>
              <a:t>Анастасия Ивановна </a:t>
            </a:r>
            <a:endParaRPr lang="ru-RU" sz="2000" dirty="0" smtClean="0"/>
          </a:p>
        </p:txBody>
      </p:sp>
      <p:sp>
        <p:nvSpPr>
          <p:cNvPr id="10" name="Объект 4"/>
          <p:cNvSpPr>
            <a:spLocks noGrp="1"/>
          </p:cNvSpPr>
          <p:nvPr/>
        </p:nvSpPr>
        <p:spPr>
          <a:xfrm>
            <a:off x="395536" y="4941168"/>
            <a:ext cx="7200800" cy="43204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Зам. зав. кафедрой ИСЭМ </a:t>
            </a:r>
            <a:r>
              <a:rPr lang="ru-RU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СПбГПУ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к.э.н., доц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Управляющий партнер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НП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«Ассоциация бизнес архитекторов </a:t>
            </a:r>
          </a:p>
          <a:p>
            <a:pPr marL="0" indent="0" eaLnBrk="1" hangingPunct="1"/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780928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1F497D"/>
                </a:solidFill>
              </a:rPr>
              <a:t>Ильин Игорь Васильевич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7" y="116632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БИЗНЕС-АРХИТЕКТУРА И УПРАВЛЕНИЕ </a:t>
            </a:r>
            <a:r>
              <a:rPr lang="ru-RU" dirty="0" smtClean="0"/>
              <a:t>ПРОЕКТАМИ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Изображение 3" descr="Пр+Пр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849694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96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436261"/>
              </p:ext>
            </p:extLst>
          </p:nvPr>
        </p:nvGraphicFramePr>
        <p:xfrm>
          <a:off x="179512" y="692696"/>
          <a:ext cx="8856985" cy="551314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06665"/>
                <a:gridCol w="2105182"/>
                <a:gridCol w="5445138"/>
              </a:tblGrid>
              <a:tr h="504157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Стандарт</a:t>
                      </a:r>
                      <a:endParaRPr lang="en-US" sz="2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Разработчик</a:t>
                      </a:r>
                      <a:endParaRPr lang="en-US" sz="2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Описание</a:t>
                      </a:r>
                      <a:endParaRPr lang="en-US" sz="2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PRINCE2</a:t>
                      </a:r>
                      <a:endParaRPr lang="en-US" sz="2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3017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Cabinet Office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Великобритания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333" marR="67333" marT="33667" marB="33667" horzOverflow="overflow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Это структурированный метод управления проектами. Структура метода PRINCE2 представлена следующими элементами: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принципов;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аспектов;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процессов.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78167">
                <a:tc>
                  <a:txBody>
                    <a:bodyPr/>
                    <a:lstStyle/>
                    <a:p>
                      <a:r>
                        <a:rPr lang="en-US" sz="2200" b="1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PMBoK</a:t>
                      </a:r>
                      <a:endParaRPr lang="en-US" sz="2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3017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Project Management Institute (PMI)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США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333" marR="67333" marT="33667" marB="33667" horzOverflow="overflow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Это свод знаний по управлению проектами. В рамках данной методологии выделяется: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групп процессов, охватывающих управление проектом на протяжении всего жизненного цикла;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 областей знаний, которыми необходимо управлять в каждом проекте.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78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ICB</a:t>
                      </a:r>
                      <a:endParaRPr lang="en-US" sz="2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3017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International Project Management Association (IPMA)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Швейцария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333" marR="67333" marT="33667" marB="33667" horzOverflow="overflow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Методология описывает</a:t>
                      </a:r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требования к компетенции специалиста в области управления проектами. ICB выделяет 46 элементов компетентности, которые делятся на 3 группы: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технические компетентности (20 компетентностей);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поведенческие (15);</a:t>
                      </a:r>
                      <a:endParaRPr lang="en-US" sz="16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контекстуальные (11).</a:t>
                      </a:r>
                      <a:endParaRPr lang="en-US" sz="16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СТАНДАРТЫ УПРАВЛЕНИЯ ПРОЕКТАМИ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СТРУКТУРА СТАНДАРТА </a:t>
            </a:r>
            <a:r>
              <a:rPr lang="en-US" dirty="0" smtClean="0"/>
              <a:t>PRINCE2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488832" cy="521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0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ОСОБЕННОСТИ СТАНДАРТА </a:t>
            </a:r>
            <a:r>
              <a:rPr lang="en-US" dirty="0" smtClean="0"/>
              <a:t>PRINCE2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79512" y="764704"/>
            <a:ext cx="8785225" cy="5400600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PRINCE2 предлагает структурированный </a:t>
            </a:r>
            <a: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  <a:t>подход к управлению </a:t>
            </a: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проектами благодаря следующим особенностям:</a:t>
            </a:r>
            <a:endParaRPr lang="en-US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системное представление модели процессов управления проектом (с указанием входов, выходов, событий, инициирующих процесс);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декомпозиция основных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процессов,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представляющих собой пошаговые инструкции по управлению различными аспектами проекта на различных уровнях управления и различных этапах жизненного цикла проекта;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чёткое определение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участников процессов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(«ролей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ответственностей»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в терминах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PRINCE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2) во всех процессах проектного управления;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система документооборота, сопровождающая все процессы проектного управления, и наличие шаблонов типовых документов.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62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ПРОЦЕССЫ ПРОЕКТНОГО УПРАВЛЕНИЯ (</a:t>
            </a:r>
            <a:r>
              <a:rPr lang="en-US" dirty="0" smtClean="0"/>
              <a:t>PRINCE2)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885698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8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619672" y="913200"/>
            <a:ext cx="6912768" cy="25268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619672" y="3435588"/>
            <a:ext cx="6912768" cy="25268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8744" y="188640"/>
            <a:ext cx="9036496" cy="5310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ОРГАНИЗАЦИОННАЯ ПОДДЕРЖКА ПРОЦЕССНОЙ И ПРОЕКТНОЙ ДЕЯТЕЛЬНОСТИ</a:t>
            </a:r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>
            <a:off x="2303748" y="908720"/>
            <a:ext cx="6048672" cy="5053736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3815916" y="908720"/>
            <a:ext cx="3024336" cy="252686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247964" y="2708920"/>
            <a:ext cx="2160240" cy="0"/>
          </a:xfrm>
          <a:prstGeom prst="line">
            <a:avLst/>
          </a:prstGeom>
          <a:ln w="158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52020" y="1662404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Миссия, видение, стратегия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7964" y="286682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Цели, задачи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>
            <a:stCxn id="7" idx="3"/>
          </p:cNvCxnSpPr>
          <p:nvPr/>
        </p:nvCxnSpPr>
        <p:spPr>
          <a:xfrm flipV="1">
            <a:off x="5328084" y="3435588"/>
            <a:ext cx="0" cy="2526868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023828" y="4797152"/>
            <a:ext cx="4608512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04156" y="3578560"/>
            <a:ext cx="1452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Система бизнес-процессов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37108" y="3732448"/>
            <a:ext cx="1452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Портфель проектов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06564" y="4946793"/>
            <a:ext cx="2150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Организационная структура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5276" y="4946793"/>
            <a:ext cx="2150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Ролевая структура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8016755">
            <a:off x="1267015" y="4085569"/>
            <a:ext cx="2376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ПОДРАЗДЕЛЕНИЕ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ОРГАНИЗАЦИОННОГО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РАЗВИТИЯ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8016755">
            <a:off x="2455260" y="167926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ПОДРАЗДЕЛЕНИЕ СТРАТЕГИЧЕСКОГО РАЗВИТИЯ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3551758">
            <a:off x="6930305" y="3991684"/>
            <a:ext cx="195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ПРОЕКТНЫЙ ОФИС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24712" y="913200"/>
            <a:ext cx="594960" cy="50492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202436" y="3191607"/>
            <a:ext cx="50492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СЛУЖБА СИСТЕМНОГО АНАЛИЗА</a:t>
            </a:r>
            <a:endParaRPr lang="en-US" sz="2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1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ПРОЦЕСС УПРАВЛЕНИЯ И РАЗВИТИЯ БИЗНЕС-АРХИТЕКТУРЫ</a:t>
            </a:r>
            <a:endParaRPr lang="en-US" dirty="0"/>
          </a:p>
        </p:txBody>
      </p:sp>
      <p:pic>
        <p:nvPicPr>
          <p:cNvPr id="5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8856984" cy="532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3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" y="-99392"/>
            <a:ext cx="9136310" cy="6858000"/>
          </a:xfrm>
          <a:prstGeom prst="rect">
            <a:avLst/>
          </a:prstGeom>
        </p:spPr>
      </p:pic>
      <p:sp>
        <p:nvSpPr>
          <p:cNvPr id="7" name="Текст 4"/>
          <p:cNvSpPr>
            <a:spLocks noGrp="1"/>
          </p:cNvSpPr>
          <p:nvPr/>
        </p:nvSpPr>
        <p:spPr bwMode="auto">
          <a:xfrm>
            <a:off x="2843808" y="1975888"/>
            <a:ext cx="6126025" cy="479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tx2"/>
                </a:solidFill>
              </a:rPr>
              <a:t>БЛАГОДАРИМ ЗА ВНИМАНИЕ</a:t>
            </a:r>
          </a:p>
        </p:txBody>
      </p:sp>
      <p:sp>
        <p:nvSpPr>
          <p:cNvPr id="8" name="Текст 6"/>
          <p:cNvSpPr>
            <a:spLocks noGrp="1"/>
          </p:cNvSpPr>
          <p:nvPr/>
        </p:nvSpPr>
        <p:spPr bwMode="auto">
          <a:xfrm>
            <a:off x="3146832" y="3476496"/>
            <a:ext cx="4392613" cy="18967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Ильин Игорь Васильевич</a:t>
            </a:r>
          </a:p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Антипин Антон Романович</a:t>
            </a:r>
          </a:p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Лёвина Анастасия Ивановна</a:t>
            </a:r>
          </a:p>
        </p:txBody>
      </p:sp>
      <p:sp>
        <p:nvSpPr>
          <p:cNvPr id="9" name="Текст 7"/>
          <p:cNvSpPr>
            <a:spLocks noGrp="1"/>
          </p:cNvSpPr>
          <p:nvPr/>
        </p:nvSpPr>
        <p:spPr>
          <a:xfrm>
            <a:off x="3107968" y="5095184"/>
            <a:ext cx="4321175" cy="863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info@businessarchitecture.pro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businessarchitecture.pro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1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44624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АРХИТЕКТУРА ПРЕДПРИЯТИЯ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09385413"/>
              </p:ext>
            </p:extLst>
          </p:nvPr>
        </p:nvGraphicFramePr>
        <p:xfrm>
          <a:off x="179388" y="908050"/>
          <a:ext cx="8785225" cy="518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519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44624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АРХИТЕКТУРА ПРЕДПРИЯТИЯ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i="1" dirty="0"/>
              <a:t>Архитектура предприятия</a:t>
            </a:r>
            <a:r>
              <a:rPr lang="ru-RU" sz="2800" dirty="0"/>
              <a:t> </a:t>
            </a:r>
            <a:r>
              <a:rPr lang="en-US" sz="2800" dirty="0"/>
              <a:t>- </a:t>
            </a:r>
            <a:r>
              <a:rPr lang="ru-RU" sz="2800" dirty="0"/>
              <a:t>логика организации бизнес-процессов и ИТ-инфраструктуры отражает интеграции и стандартизации требований операционной модели фирмы.[</a:t>
            </a:r>
            <a:r>
              <a:rPr lang="en-US" sz="2800" dirty="0"/>
              <a:t>MIT Center for Information Systems Research</a:t>
            </a:r>
            <a:r>
              <a:rPr lang="ru-RU" sz="2800" dirty="0"/>
              <a:t>]</a:t>
            </a:r>
          </a:p>
          <a:p>
            <a:r>
              <a:rPr lang="ru-RU" sz="2800" i="1" dirty="0"/>
              <a:t>Архитектура предприятия</a:t>
            </a:r>
            <a:r>
              <a:rPr lang="ru-RU" sz="2800" dirty="0"/>
              <a:t>- это концептуальный проект, который определяет структуру и функционирование организации. Цель архитектуры предприятия заключается в определении, как организация может наиболее эффективно достичь своих текущих и будущих задач.[</a:t>
            </a:r>
            <a:r>
              <a:rPr lang="ru-RU" sz="2800" dirty="0" err="1"/>
              <a:t>SearchCIO.com</a:t>
            </a:r>
            <a:r>
              <a:rPr lang="ru-RU" sz="2800" dirty="0"/>
              <a:t>]</a:t>
            </a:r>
          </a:p>
          <a:p>
            <a:r>
              <a:rPr lang="ru-RU" sz="2800" i="1" dirty="0"/>
              <a:t>Архитектура предприятия </a:t>
            </a:r>
            <a:r>
              <a:rPr lang="ru-RU" sz="2800" dirty="0"/>
              <a:t>– это процесс перевода видения бизнеса и стратегии в эффективные изменения предприятия путем создания, общения, и улучшение ключевых требований, принципов и моделей, описывающих будущее состояние предприятия и </a:t>
            </a:r>
            <a:r>
              <a:rPr lang="ru-RU" sz="2800" dirty="0" smtClean="0"/>
              <a:t>включающих </a:t>
            </a:r>
            <a:r>
              <a:rPr lang="ru-RU" sz="2800" dirty="0"/>
              <a:t>ее </a:t>
            </a:r>
            <a:r>
              <a:rPr lang="ru-RU" sz="2800" dirty="0" smtClean="0"/>
              <a:t>эволюцию.</a:t>
            </a:r>
            <a:endParaRPr lang="ru-RU" sz="2800" dirty="0"/>
          </a:p>
          <a:p>
            <a:r>
              <a:rPr lang="ru-RU" sz="2800" dirty="0"/>
              <a:t>[</a:t>
            </a:r>
            <a:r>
              <a:rPr lang="ru-RU" sz="2800" dirty="0" err="1"/>
              <a:t>Gartner</a:t>
            </a:r>
            <a:r>
              <a:rPr lang="ru-RU" sz="2800" dirty="0"/>
              <a:t> </a:t>
            </a:r>
            <a:r>
              <a:rPr lang="en-US" sz="2800" dirty="0"/>
              <a:t>G</a:t>
            </a:r>
            <a:r>
              <a:rPr lang="ru-RU" sz="2800" dirty="0"/>
              <a:t>roup5, IT </a:t>
            </a:r>
            <a:r>
              <a:rPr lang="en-US" sz="2800" dirty="0"/>
              <a:t>Glossary</a:t>
            </a:r>
            <a:r>
              <a:rPr lang="ru-RU" sz="2800" dirty="0"/>
              <a:t>, 2009]</a:t>
            </a:r>
          </a:p>
          <a:p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1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44624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АРХИТЕКТУРА ПРЕДПРИЯТИЯ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sz="2000" i="1" dirty="0"/>
          </a:p>
          <a:p>
            <a:r>
              <a:rPr lang="ru-RU" sz="2800" i="1" dirty="0" smtClean="0">
                <a:solidFill>
                  <a:srgbClr val="558ED5"/>
                </a:solidFill>
              </a:rPr>
              <a:t>Архитектура предприятия – </a:t>
            </a:r>
            <a:r>
              <a:rPr lang="ru-RU" sz="2800" dirty="0" smtClean="0">
                <a:solidFill>
                  <a:srgbClr val="558ED5"/>
                </a:solidFill>
              </a:rPr>
              <a:t>это связное целое принципов, методов и моделей, которые используются в дизайне и реализации организационной структуры, бизнес процессов, информационных систем и инфраструктуры</a:t>
            </a:r>
            <a:r>
              <a:rPr lang="en-US" sz="2800" dirty="0" smtClean="0">
                <a:solidFill>
                  <a:srgbClr val="558ED5"/>
                </a:solidFill>
              </a:rPr>
              <a:t>.</a:t>
            </a:r>
            <a:endParaRPr lang="ru-RU" sz="2800" dirty="0" smtClean="0">
              <a:solidFill>
                <a:srgbClr val="558ED5"/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Marc </a:t>
            </a:r>
            <a:r>
              <a:rPr lang="en-US" sz="2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Lankhorst</a:t>
            </a: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Enterprise Architecture at  Work. Modeling, Communications and Analysis. Springer-</a:t>
            </a:r>
            <a:r>
              <a:rPr lang="en-US" sz="2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Verlag</a:t>
            </a: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2013) </a:t>
            </a: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5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АРХИТЕКТУРА ПРЕДПРИЯТИЯ (Концепция слоев)</a:t>
            </a:r>
          </a:p>
        </p:txBody>
      </p:sp>
      <p:pic>
        <p:nvPicPr>
          <p:cNvPr id="2" name="Изображение 1" descr="Архитектура предприятия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7134775" cy="533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36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116632"/>
            <a:ext cx="8785225" cy="548680"/>
          </a:xfrm>
        </p:spPr>
        <p:txBody>
          <a:bodyPr>
            <a:normAutofit/>
          </a:bodyPr>
          <a:lstStyle/>
          <a:p>
            <a:r>
              <a:rPr lang="ru-RU" dirty="0" smtClean="0"/>
              <a:t>МОДЕЛЬ </a:t>
            </a:r>
            <a:r>
              <a:rPr lang="en-US" dirty="0" smtClean="0"/>
              <a:t>TOGAF</a:t>
            </a:r>
            <a:r>
              <a:rPr lang="ru-RU" dirty="0" smtClean="0"/>
              <a:t> АРХИТЕКТУРЫ ПРЕДПРИЯТИЯ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модели </a:t>
            </a:r>
            <a:r>
              <a:rPr lang="ru-RU" sz="2400" dirty="0" smtClean="0"/>
              <a:t>TOGAF (</a:t>
            </a:r>
            <a:r>
              <a:rPr lang="en-US" sz="2400" dirty="0"/>
              <a:t>The Open Group Architecture </a:t>
            </a:r>
            <a:r>
              <a:rPr lang="en-US" sz="2400" dirty="0" smtClean="0"/>
              <a:t>Framework</a:t>
            </a:r>
            <a:r>
              <a:rPr lang="ru-RU" sz="2400" dirty="0" smtClean="0"/>
              <a:t>) </a:t>
            </a:r>
            <a:r>
              <a:rPr lang="ru-RU" sz="2400" dirty="0"/>
              <a:t>архитектура предприятия подразделяется на четыре </a:t>
            </a:r>
            <a:r>
              <a:rPr lang="ru-RU" sz="2400" dirty="0" smtClean="0"/>
              <a:t>слоя:</a:t>
            </a:r>
            <a:endParaRPr lang="ru-RU" sz="2400" dirty="0"/>
          </a:p>
          <a:p>
            <a:pPr marL="285750" indent="-285750">
              <a:buFont typeface="Arial"/>
              <a:buChar char="•"/>
            </a:pPr>
            <a:r>
              <a:rPr lang="ru-RU" sz="2400" dirty="0" smtClean="0"/>
              <a:t>Бизнеса-архитектура</a:t>
            </a:r>
            <a:r>
              <a:rPr lang="ru-RU" sz="2400" b="0" dirty="0" smtClean="0"/>
              <a:t> </a:t>
            </a:r>
            <a:r>
              <a:rPr lang="ru-RU" sz="2400" b="0" dirty="0"/>
              <a:t>— описывает процессы, используемые для достижения бизнес-целей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/>
              <a:t>Архитектура приложений</a:t>
            </a:r>
            <a:r>
              <a:rPr lang="ru-RU" sz="2400" b="0" dirty="0"/>
              <a:t> — описывает структуру конкретных приложений и их взаимодействие друг с другом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/>
              <a:t>Архитектура данных</a:t>
            </a:r>
            <a:r>
              <a:rPr lang="ru-RU" sz="2400" b="0" dirty="0"/>
              <a:t> — описывает структуру корпоративных хранилищ данных и процедуры доступа к ним</a:t>
            </a:r>
          </a:p>
          <a:p>
            <a:pPr marL="285750" indent="-285750">
              <a:buFont typeface="Arial"/>
              <a:buChar char="•"/>
            </a:pPr>
            <a:r>
              <a:rPr lang="ru-RU" sz="2400" dirty="0"/>
              <a:t>Технологическая архитектура</a:t>
            </a:r>
            <a:r>
              <a:rPr lang="ru-RU" sz="2400" b="0" dirty="0"/>
              <a:t> — описывает инфраструктуру оборудования и программного обеспечения, в которой запускаются и взаимодействуют приложения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408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44624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БИЗНЕС-АРХИТЕКТУРА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ru-RU" sz="4000" i="1" dirty="0" smtClean="0"/>
              <a:t>Бизнес-архитектура </a:t>
            </a:r>
            <a:r>
              <a:rPr lang="ru-RU" sz="4000" i="1" dirty="0"/>
              <a:t>предприятия – </a:t>
            </a:r>
            <a:r>
              <a:rPr lang="ru-RU" sz="4000" dirty="0"/>
              <a:t>это связное целое принципов, методов и моделей, которые используются в дизайне и </a:t>
            </a:r>
            <a:r>
              <a:rPr lang="ru-RU" sz="4000" dirty="0" smtClean="0"/>
              <a:t>реализации</a:t>
            </a:r>
          </a:p>
          <a:p>
            <a:pPr marL="571500" indent="-571500">
              <a:buFont typeface="Arial"/>
              <a:buChar char="•"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организационной структуры </a:t>
            </a:r>
          </a:p>
          <a:p>
            <a:pPr marL="571500" indent="-571500">
              <a:buFont typeface="Arial"/>
              <a:buChar char="•"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бизнес процессов </a:t>
            </a:r>
          </a:p>
          <a:p>
            <a:pPr marL="571500" indent="-571500">
              <a:buFont typeface="Arial"/>
              <a:buChar char="•"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Инфраструктуры</a:t>
            </a:r>
            <a:endParaRPr lang="en-US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71500" indent="-571500">
              <a:buFont typeface="Arial"/>
              <a:buChar char="•"/>
            </a:pP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772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33184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ПРОЦЕССЫ И ПРОЕКТЫ В БИЗНЕС-АРХИТЕКТУРЕ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60926508"/>
              </p:ext>
            </p:extLst>
          </p:nvPr>
        </p:nvGraphicFramePr>
        <p:xfrm>
          <a:off x="179512" y="908720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1844824"/>
            <a:ext cx="22322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Цели стабилизации</a:t>
            </a:r>
            <a:endParaRPr lang="en-US" sz="2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4365104"/>
            <a:ext cx="1890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Цели развития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06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512" y="44624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 smtClean="0"/>
              <a:t>БИЗНЕС-АРХИТЕКТУРА И УПРАВЛЕНИЕ ПРОЕКТАМИ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600" dirty="0" smtClean="0"/>
              <a:t>С точки зрения ведения бизнеса, предприятия являются не только процессно-ориентированными , но и </a:t>
            </a:r>
            <a:r>
              <a:rPr lang="ru-RU" sz="3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проектно-ориентированными </a:t>
            </a:r>
          </a:p>
          <a:p>
            <a:r>
              <a:rPr lang="ru-RU" sz="3600" dirty="0" smtClean="0"/>
              <a:t>Для большого количества предприятий </a:t>
            </a:r>
            <a:r>
              <a:rPr lang="ru-RU" sz="3600" i="1" dirty="0" smtClean="0">
                <a:solidFill>
                  <a:srgbClr val="558ED5"/>
                </a:solidFill>
              </a:rPr>
              <a:t>проектная ориентация является организационной стратегией 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95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1256</TotalTime>
  <Words>774</Words>
  <Application>Microsoft Macintosh PowerPoint</Application>
  <PresentationFormat>Экран (4:3)</PresentationFormat>
  <Paragraphs>101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Symantec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Артемчук</dc:creator>
  <cp:lastModifiedBy>Игорь Ильин</cp:lastModifiedBy>
  <cp:revision>71</cp:revision>
  <dcterms:created xsi:type="dcterms:W3CDTF">2013-10-24T08:12:29Z</dcterms:created>
  <dcterms:modified xsi:type="dcterms:W3CDTF">2013-11-22T06:05:37Z</dcterms:modified>
</cp:coreProperties>
</file>